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460" r:id="rId4"/>
    <p:sldId id="472" r:id="rId5"/>
    <p:sldId id="471" r:id="rId6"/>
    <p:sldId id="278" r:id="rId7"/>
    <p:sldId id="474" r:id="rId8"/>
    <p:sldId id="475" r:id="rId9"/>
    <p:sldId id="473"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72"/>
            <p14:sldId id="471"/>
            <p14:sldId id="278"/>
            <p14:sldId id="474"/>
            <p14:sldId id="475"/>
            <p14:sldId id="473"/>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4660"/>
  </p:normalViewPr>
  <p:slideViewPr>
    <p:cSldViewPr>
      <p:cViewPr varScale="1">
        <p:scale>
          <a:sx n="72" d="100"/>
          <a:sy n="72" d="100"/>
        </p:scale>
        <p:origin x="-108" y="-5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wmf"/><Relationship Id="rId7" Type="http://schemas.openxmlformats.org/officeDocument/2006/relationships/image" Target="../media/image23.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5" Type="http://schemas.openxmlformats.org/officeDocument/2006/relationships/image" Target="../media/image31.wmf"/><Relationship Id="rId4"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Orthogonality</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Orthogonality</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Orthogonality</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Orthogonality</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12" Type="http://schemas.openxmlformats.org/officeDocument/2006/relationships/image" Target="../media/image8.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wav"/><Relationship Id="rId7" Type="http://schemas.openxmlformats.org/officeDocument/2006/relationships/image" Target="../media/image12.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slideLayout" Target="../slideLayouts/slideLayout2.xml"/><Relationship Id="rId4" Type="http://schemas.openxmlformats.org/officeDocument/2006/relationships/audio" Target="../media/media4.wav"/></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9.bin"/><Relationship Id="rId18" Type="http://schemas.openxmlformats.org/officeDocument/2006/relationships/image" Target="../media/image16.wmf"/><Relationship Id="rId3" Type="http://schemas.microsoft.com/office/2007/relationships/media" Target="../media/media5.wav"/><Relationship Id="rId7" Type="http://schemas.openxmlformats.org/officeDocument/2006/relationships/image" Target="../media/image13.wmf"/><Relationship Id="rId12" Type="http://schemas.openxmlformats.org/officeDocument/2006/relationships/oleObject" Target="../embeddings/oleObject8.bin"/><Relationship Id="rId17" Type="http://schemas.openxmlformats.org/officeDocument/2006/relationships/oleObject" Target="../embeddings/oleObject13.bin"/><Relationship Id="rId2" Type="http://schemas.openxmlformats.org/officeDocument/2006/relationships/tags" Target="../tags/tag3.xml"/><Relationship Id="rId16" Type="http://schemas.openxmlformats.org/officeDocument/2006/relationships/oleObject" Target="../embeddings/oleObject12.bin"/><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oleObject" Target="../embeddings/oleObject11.bin"/><Relationship Id="rId10" Type="http://schemas.openxmlformats.org/officeDocument/2006/relationships/oleObject" Target="../embeddings/oleObject7.bin"/><Relationship Id="rId19" Type="http://schemas.openxmlformats.org/officeDocument/2006/relationships/image" Target="../media/image8.png"/><Relationship Id="rId4" Type="http://schemas.openxmlformats.org/officeDocument/2006/relationships/audio" Target="../media/media5.wav"/><Relationship Id="rId9" Type="http://schemas.openxmlformats.org/officeDocument/2006/relationships/image" Target="../media/image14.wmf"/><Relationship Id="rId14"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0.wmf"/><Relationship Id="rId18" Type="http://schemas.openxmlformats.org/officeDocument/2006/relationships/oleObject" Target="../embeddings/oleObject20.bin"/><Relationship Id="rId3" Type="http://schemas.microsoft.com/office/2007/relationships/media" Target="../media/media6.wav"/><Relationship Id="rId21" Type="http://schemas.openxmlformats.org/officeDocument/2006/relationships/image" Target="../media/image8.png"/><Relationship Id="rId7" Type="http://schemas.openxmlformats.org/officeDocument/2006/relationships/image" Target="../media/image17.wmf"/><Relationship Id="rId12" Type="http://schemas.openxmlformats.org/officeDocument/2006/relationships/oleObject" Target="../embeddings/oleObject17.bin"/><Relationship Id="rId17" Type="http://schemas.openxmlformats.org/officeDocument/2006/relationships/image" Target="../media/image22.wmf"/><Relationship Id="rId2" Type="http://schemas.openxmlformats.org/officeDocument/2006/relationships/tags" Target="../tags/tag4.xml"/><Relationship Id="rId16" Type="http://schemas.openxmlformats.org/officeDocument/2006/relationships/oleObject" Target="../embeddings/oleObject19.bin"/><Relationship Id="rId20" Type="http://schemas.openxmlformats.org/officeDocument/2006/relationships/image" Target="../media/image24.png"/><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image" Target="../media/image19.wmf"/><Relationship Id="rId5" Type="http://schemas.openxmlformats.org/officeDocument/2006/relationships/slideLayout" Target="../slideLayouts/slideLayout2.xml"/><Relationship Id="rId15" Type="http://schemas.openxmlformats.org/officeDocument/2006/relationships/image" Target="../media/image21.wmf"/><Relationship Id="rId10" Type="http://schemas.openxmlformats.org/officeDocument/2006/relationships/oleObject" Target="../embeddings/oleObject16.bin"/><Relationship Id="rId19" Type="http://schemas.openxmlformats.org/officeDocument/2006/relationships/image" Target="../media/image23.wmf"/><Relationship Id="rId4" Type="http://schemas.openxmlformats.org/officeDocument/2006/relationships/audio" Target="../media/media6.wav"/><Relationship Id="rId9" Type="http://schemas.openxmlformats.org/officeDocument/2006/relationships/image" Target="../media/image18.wmf"/><Relationship Id="rId14" Type="http://schemas.openxmlformats.org/officeDocument/2006/relationships/oleObject" Target="../embeddings/oleObject18.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2.bin"/><Relationship Id="rId3" Type="http://schemas.microsoft.com/office/2007/relationships/media" Target="../media/media7.wav"/><Relationship Id="rId7" Type="http://schemas.openxmlformats.org/officeDocument/2006/relationships/image" Target="../media/image25.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2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wav"/><Relationship Id="rId9" Type="http://schemas.openxmlformats.org/officeDocument/2006/relationships/image" Target="../media/image26.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oleObject" Target="../embeddings/oleObject27.bin"/><Relationship Id="rId18" Type="http://schemas.openxmlformats.org/officeDocument/2006/relationships/image" Target="../media/image32.png"/><Relationship Id="rId3" Type="http://schemas.microsoft.com/office/2007/relationships/media" Target="../media/media8.wav"/><Relationship Id="rId7" Type="http://schemas.openxmlformats.org/officeDocument/2006/relationships/image" Target="../media/image27.wmf"/><Relationship Id="rId12" Type="http://schemas.openxmlformats.org/officeDocument/2006/relationships/image" Target="../media/image29.wmf"/><Relationship Id="rId17" Type="http://schemas.openxmlformats.org/officeDocument/2006/relationships/oleObject" Target="../embeddings/oleObject29.bin"/><Relationship Id="rId2" Type="http://schemas.openxmlformats.org/officeDocument/2006/relationships/tags" Target="../tags/tag6.xml"/><Relationship Id="rId16" Type="http://schemas.openxmlformats.org/officeDocument/2006/relationships/image" Target="../media/image31.wmf"/><Relationship Id="rId1" Type="http://schemas.openxmlformats.org/officeDocument/2006/relationships/vmlDrawing" Target="../drawings/vmlDrawing6.vml"/><Relationship Id="rId6" Type="http://schemas.openxmlformats.org/officeDocument/2006/relationships/oleObject" Target="../embeddings/oleObject23.bin"/><Relationship Id="rId11" Type="http://schemas.openxmlformats.org/officeDocument/2006/relationships/oleObject" Target="../embeddings/oleObject26.bin"/><Relationship Id="rId5" Type="http://schemas.openxmlformats.org/officeDocument/2006/relationships/slideLayout" Target="../slideLayouts/slideLayout2.xml"/><Relationship Id="rId15" Type="http://schemas.openxmlformats.org/officeDocument/2006/relationships/oleObject" Target="../embeddings/oleObject28.bin"/><Relationship Id="rId10" Type="http://schemas.openxmlformats.org/officeDocument/2006/relationships/oleObject" Target="../embeddings/oleObject25.bin"/><Relationship Id="rId4" Type="http://schemas.openxmlformats.org/officeDocument/2006/relationships/audio" Target="../media/media8.wav"/><Relationship Id="rId9" Type="http://schemas.openxmlformats.org/officeDocument/2006/relationships/image" Target="../media/image28.wmf"/><Relationship Id="rId14" Type="http://schemas.openxmlformats.org/officeDocument/2006/relationships/image" Target="../media/image30.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5.4 Orthogonality</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226"/>
    </mc:Choice>
    <mc:Fallback>
      <p:transition spd="slow" advTm="8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a:t> </a:t>
            </a:r>
            <a:r>
              <a:rPr lang="en-CA" dirty="0"/>
              <a:t>https://en.wikipedia.org/wiki/Orthogonality</a:t>
            </a:r>
            <a:endParaRPr lang="en-CA" dirty="0" smtClean="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3640"/>
    </mc:Choice>
    <mc:Fallback xmlns="">
      <p:transition spd="slow" advTm="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723"/>
    </mc:Choice>
    <mc:Fallback xmlns="">
      <p:transition spd="slow" advTm="1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431"/>
    </mc:Choice>
    <mc:Fallback xmlns="">
      <p:transition spd="slow" advTm="1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179"/>
    </mc:Choice>
    <mc:Fallback xmlns="">
      <p:transition spd="slow" advTm="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orthogonality</a:t>
            </a:r>
          </a:p>
          <a:p>
            <a:pPr lvl="1"/>
            <a:r>
              <a:rPr lang="en-US" dirty="0" smtClean="0"/>
              <a:t>Describe its properties</a:t>
            </a:r>
            <a:endParaRPr lang="en-US" dirty="0" smtClean="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8579"/>
    </mc:Choice>
    <mc:Fallback>
      <p:transition spd="slow" advTm="8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Orthogonality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Previously, we claimed that for non-zero vectors </a:t>
            </a:r>
            <a:r>
              <a:rPr lang="en-US" b="1" dirty="0" smtClean="0"/>
              <a:t>u</a:t>
            </a:r>
            <a:r>
              <a:rPr lang="en-US" dirty="0" smtClean="0"/>
              <a:t> and </a:t>
            </a:r>
            <a:r>
              <a:rPr lang="en-US" b="1" dirty="0" smtClean="0"/>
              <a:t>v</a:t>
            </a:r>
            <a:r>
              <a:rPr lang="en-US" dirty="0" smtClean="0"/>
              <a:t>,</a:t>
            </a:r>
            <a:endParaRPr lang="en-US" dirty="0" smtClean="0"/>
          </a:p>
          <a:p>
            <a:endParaRPr lang="en-US" dirty="0"/>
          </a:p>
          <a:p>
            <a:endParaRPr lang="en-US" dirty="0" smtClean="0"/>
          </a:p>
          <a:p>
            <a:endParaRPr lang="en-US" dirty="0"/>
          </a:p>
          <a:p>
            <a:r>
              <a:rPr lang="en-US" dirty="0" smtClean="0"/>
              <a:t>Note that if the inner product is zero,</a:t>
            </a:r>
          </a:p>
          <a:p>
            <a:pPr marL="0" indent="0">
              <a:buNone/>
            </a:pPr>
            <a:r>
              <a:rPr lang="en-US" dirty="0"/>
              <a:t>	</a:t>
            </a:r>
            <a:r>
              <a:rPr lang="en-US" dirty="0" smtClean="0"/>
              <a:t>then </a:t>
            </a:r>
            <a:r>
              <a:rPr lang="en-US" dirty="0" smtClean="0">
                <a:latin typeface="Times New Roman" panose="02020603050405020304" pitchFamily="18" charset="0"/>
                <a:ea typeface="Tahoma" panose="020B0604030504040204" pitchFamily="34" charset="0"/>
              </a:rPr>
              <a:t>cos(</a:t>
            </a:r>
            <a:r>
              <a:rPr lang="en-US" i="1" dirty="0" smtClean="0">
                <a:latin typeface="Symbol" panose="05050102010706020507" pitchFamily="18" charset="2"/>
                <a:ea typeface="Tahoma" panose="020B0604030504040204" pitchFamily="34" charset="0"/>
              </a:rPr>
              <a:t>q </a:t>
            </a:r>
            <a:r>
              <a:rPr lang="en-US" dirty="0" smtClean="0">
                <a:latin typeface="Times New Roman" panose="02020603050405020304" pitchFamily="18" charset="0"/>
                <a:ea typeface="Tahoma" panose="020B0604030504040204" pitchFamily="34" charset="0"/>
              </a:rPr>
              <a:t>) = 0</a:t>
            </a:r>
            <a:r>
              <a:rPr lang="en-US" dirty="0" smtClean="0"/>
              <a:t>, so</a:t>
            </a:r>
            <a:endParaRPr lang="en-US" dirty="0" smtClean="0">
              <a:latin typeface="Times New Roman" panose="02020603050405020304" pitchFamily="18" charset="0"/>
            </a:endParaRPr>
          </a:p>
          <a:p>
            <a:pPr lvl="1"/>
            <a:endParaRPr lang="en-US" dirty="0" smtClean="0"/>
          </a:p>
          <a:p>
            <a:pPr lvl="1"/>
            <a:r>
              <a:rPr lang="en-US" dirty="0" smtClean="0"/>
              <a:t>That is, it would appear that </a:t>
            </a:r>
            <a:r>
              <a:rPr lang="en-US" b="1" dirty="0" smtClean="0"/>
              <a:t>u</a:t>
            </a:r>
            <a:r>
              <a:rPr lang="en-US" dirty="0" smtClean="0"/>
              <a:t> and </a:t>
            </a:r>
            <a:r>
              <a:rPr lang="en-US" b="1" dirty="0" smtClean="0"/>
              <a:t>v</a:t>
            </a:r>
            <a:r>
              <a:rPr lang="en-US" dirty="0" smtClean="0"/>
              <a:t> are at right angles</a:t>
            </a:r>
          </a:p>
          <a:p>
            <a:r>
              <a:rPr lang="en-US" dirty="0" smtClean="0"/>
              <a:t>Thus, we will say that if                    ,</a:t>
            </a:r>
            <a:br>
              <a:rPr lang="en-US" dirty="0" smtClean="0"/>
            </a:br>
            <a:r>
              <a:rPr lang="en-US" dirty="0" smtClean="0"/>
              <a:t>	the vectors </a:t>
            </a:r>
            <a:r>
              <a:rPr lang="en-US" b="1" dirty="0" smtClean="0"/>
              <a:t>u</a:t>
            </a:r>
            <a:r>
              <a:rPr lang="en-US" dirty="0" smtClean="0"/>
              <a:t> and </a:t>
            </a:r>
            <a:r>
              <a:rPr lang="en-US" b="1" dirty="0" smtClean="0"/>
              <a:t>v</a:t>
            </a:r>
            <a:r>
              <a:rPr lang="en-US" dirty="0" smtClean="0"/>
              <a:t> are </a:t>
            </a:r>
            <a:r>
              <a:rPr lang="en-US" i="1" dirty="0" smtClean="0"/>
              <a:t>orthogonal</a:t>
            </a:r>
            <a:r>
              <a:rPr lang="en-US" dirty="0" smtClean="0"/>
              <a:t> </a:t>
            </a:r>
          </a:p>
          <a:p>
            <a:pPr marL="457200" lvl="1" indent="0">
              <a:buNone/>
            </a:pP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2961923363"/>
              </p:ext>
            </p:extLst>
          </p:nvPr>
        </p:nvGraphicFramePr>
        <p:xfrm>
          <a:off x="3352800" y="2133600"/>
          <a:ext cx="2216150" cy="835025"/>
        </p:xfrm>
        <a:graphic>
          <a:graphicData uri="http://schemas.openxmlformats.org/presentationml/2006/ole">
            <mc:AlternateContent xmlns:mc="http://schemas.openxmlformats.org/markup-compatibility/2006">
              <mc:Choice xmlns:v="urn:schemas-microsoft-com:vml" Requires="v">
                <p:oleObj spid="_x0000_s147641" name="Equation" r:id="rId6" imgW="1866600" imgH="761760" progId="Equation.DSMT4">
                  <p:embed/>
                </p:oleObj>
              </mc:Choice>
              <mc:Fallback>
                <p:oleObj name="Equation" r:id="rId6" imgW="1866600" imgH="761760" progId="Equation.DSMT4">
                  <p:embed/>
                  <p:pic>
                    <p:nvPicPr>
                      <p:cNvPr id="0" name=""/>
                      <p:cNvPicPr>
                        <a:picLocks noChangeAspect="1" noChangeArrowheads="1"/>
                      </p:cNvPicPr>
                      <p:nvPr/>
                    </p:nvPicPr>
                    <p:blipFill>
                      <a:blip r:embed="rId7"/>
                      <a:srcRect/>
                      <a:stretch>
                        <a:fillRect/>
                      </a:stretch>
                    </p:blipFill>
                    <p:spPr bwMode="auto">
                      <a:xfrm>
                        <a:off x="3352800" y="2133600"/>
                        <a:ext cx="221615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696825829"/>
              </p:ext>
            </p:extLst>
          </p:nvPr>
        </p:nvGraphicFramePr>
        <p:xfrm>
          <a:off x="3764973" y="4808831"/>
          <a:ext cx="1162050" cy="390525"/>
        </p:xfrm>
        <a:graphic>
          <a:graphicData uri="http://schemas.openxmlformats.org/presentationml/2006/ole">
            <mc:AlternateContent xmlns:mc="http://schemas.openxmlformats.org/markup-compatibility/2006">
              <mc:Choice xmlns:v="urn:schemas-microsoft-com:vml" Requires="v">
                <p:oleObj spid="_x0000_s147642" name="Equation" r:id="rId8" imgW="977760" imgH="355320" progId="Equation.DSMT4">
                  <p:embed/>
                </p:oleObj>
              </mc:Choice>
              <mc:Fallback>
                <p:oleObj name="Equation" r:id="rId8" imgW="977760" imgH="355320" progId="Equation.DSMT4">
                  <p:embed/>
                  <p:pic>
                    <p:nvPicPr>
                      <p:cNvPr id="0" name=""/>
                      <p:cNvPicPr>
                        <a:picLocks noChangeAspect="1" noChangeArrowheads="1"/>
                      </p:cNvPicPr>
                      <p:nvPr/>
                    </p:nvPicPr>
                    <p:blipFill>
                      <a:blip r:embed="rId9"/>
                      <a:srcRect/>
                      <a:stretch>
                        <a:fillRect/>
                      </a:stretch>
                    </p:blipFill>
                    <p:spPr bwMode="auto">
                      <a:xfrm>
                        <a:off x="3764973" y="4808831"/>
                        <a:ext cx="11620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535182563"/>
              </p:ext>
            </p:extLst>
          </p:nvPr>
        </p:nvGraphicFramePr>
        <p:xfrm>
          <a:off x="3703464" y="3514078"/>
          <a:ext cx="963613" cy="666750"/>
        </p:xfrm>
        <a:graphic>
          <a:graphicData uri="http://schemas.openxmlformats.org/presentationml/2006/ole">
            <mc:AlternateContent xmlns:mc="http://schemas.openxmlformats.org/markup-compatibility/2006">
              <mc:Choice xmlns:v="urn:schemas-microsoft-com:vml" Requires="v">
                <p:oleObj spid="_x0000_s147643" name="Equation" r:id="rId10" imgW="812520" imgH="609480" progId="Equation.DSMT4">
                  <p:embed/>
                </p:oleObj>
              </mc:Choice>
              <mc:Fallback>
                <p:oleObj name="Equation" r:id="rId10" imgW="812520" imgH="609480" progId="Equation.DSMT4">
                  <p:embed/>
                  <p:pic>
                    <p:nvPicPr>
                      <p:cNvPr id="0" name=""/>
                      <p:cNvPicPr>
                        <a:picLocks noChangeAspect="1" noChangeArrowheads="1"/>
                      </p:cNvPicPr>
                      <p:nvPr/>
                    </p:nvPicPr>
                    <p:blipFill>
                      <a:blip r:embed="rId11"/>
                      <a:srcRect/>
                      <a:stretch>
                        <a:fillRect/>
                      </a:stretch>
                    </p:blipFill>
                    <p:spPr bwMode="auto">
                      <a:xfrm>
                        <a:off x="3703464" y="3514078"/>
                        <a:ext cx="96361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67408"/>
    </mc:Choice>
    <mc:Fallback>
      <p:transition spd="slow" advTm="67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Orthogonality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The word </a:t>
            </a:r>
            <a:r>
              <a:rPr lang="en-US" i="1" dirty="0" smtClean="0"/>
              <a:t>orthogonal </a:t>
            </a:r>
            <a:r>
              <a:rPr lang="en-US" dirty="0" smtClean="0"/>
              <a:t>comes from two Greek words:</a:t>
            </a:r>
          </a:p>
          <a:p>
            <a:pPr marL="0" indent="0">
              <a:buNone/>
            </a:pPr>
            <a:r>
              <a:rPr lang="en-US" dirty="0"/>
              <a:t>	</a:t>
            </a:r>
            <a:r>
              <a:rPr lang="en-US" i="1" dirty="0" err="1" smtClean="0"/>
              <a:t>ortho</a:t>
            </a:r>
            <a:r>
              <a:rPr lang="en-US" dirty="0" smtClean="0"/>
              <a:t> for “right”</a:t>
            </a:r>
          </a:p>
          <a:p>
            <a:pPr marL="0" indent="0">
              <a:buNone/>
            </a:pPr>
            <a:r>
              <a:rPr lang="en-US" dirty="0"/>
              <a:t>	</a:t>
            </a:r>
            <a:r>
              <a:rPr lang="en-US" i="1" dirty="0" err="1" smtClean="0"/>
              <a:t>gon</a:t>
            </a:r>
            <a:r>
              <a:rPr lang="en-US" dirty="0" smtClean="0"/>
              <a:t>    for “angle”</a:t>
            </a:r>
            <a:endParaRPr lang="en-US" dirty="0" smtClean="0"/>
          </a:p>
          <a:p>
            <a:endParaRPr lang="en-US" dirty="0" smtClean="0"/>
          </a:p>
          <a:p>
            <a:r>
              <a:rPr lang="en-US" dirty="0" smtClean="0"/>
              <a:t>Thus, to be orthogonal is</a:t>
            </a:r>
          </a:p>
          <a:p>
            <a:pPr marL="0" indent="0">
              <a:buNone/>
            </a:pPr>
            <a:r>
              <a:rPr lang="en-US" dirty="0"/>
              <a:t>	</a:t>
            </a:r>
            <a:r>
              <a:rPr lang="en-US" dirty="0" smtClean="0"/>
              <a:t>to have the property of being at right angles</a:t>
            </a:r>
          </a:p>
          <a:p>
            <a:pPr marL="0" indent="0">
              <a:buNone/>
            </a:pPr>
            <a:endParaRPr lang="en-US" dirty="0"/>
          </a:p>
          <a:p>
            <a:r>
              <a:rPr lang="en-US" dirty="0" smtClean="0"/>
              <a:t>If two vectors </a:t>
            </a:r>
            <a:r>
              <a:rPr lang="en-US" b="1" dirty="0" smtClean="0"/>
              <a:t>u </a:t>
            </a:r>
            <a:r>
              <a:rPr lang="en-US" dirty="0" smtClean="0"/>
              <a:t>and </a:t>
            </a:r>
            <a:r>
              <a:rPr lang="en-US" b="1" dirty="0" smtClean="0"/>
              <a:t>v </a:t>
            </a:r>
            <a:r>
              <a:rPr lang="en-US" dirty="0" smtClean="0"/>
              <a:t>are orthogonal, we may just write </a:t>
            </a: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655641421"/>
              </p:ext>
            </p:extLst>
          </p:nvPr>
        </p:nvGraphicFramePr>
        <p:xfrm>
          <a:off x="7620000" y="4495800"/>
          <a:ext cx="722313" cy="263525"/>
        </p:xfrm>
        <a:graphic>
          <a:graphicData uri="http://schemas.openxmlformats.org/presentationml/2006/ole">
            <mc:AlternateContent xmlns:mc="http://schemas.openxmlformats.org/markup-compatibility/2006">
              <mc:Choice xmlns:v="urn:schemas-microsoft-com:vml" Requires="v">
                <p:oleObj spid="_x0000_s207880" name="Equation" r:id="rId6" imgW="609480" imgH="241200" progId="Equation.DSMT4">
                  <p:embed/>
                </p:oleObj>
              </mc:Choice>
              <mc:Fallback>
                <p:oleObj name="Equation" r:id="rId6" imgW="609480" imgH="241200" progId="Equation.DSMT4">
                  <p:embed/>
                  <p:pic>
                    <p:nvPicPr>
                      <p:cNvPr id="0" name="Object 19"/>
                      <p:cNvPicPr>
                        <a:picLocks noChangeAspect="1" noChangeArrowheads="1"/>
                      </p:cNvPicPr>
                      <p:nvPr/>
                    </p:nvPicPr>
                    <p:blipFill>
                      <a:blip r:embed="rId7"/>
                      <a:srcRect/>
                      <a:stretch>
                        <a:fillRect/>
                      </a:stretch>
                    </p:blipFill>
                    <p:spPr bwMode="auto">
                      <a:xfrm>
                        <a:off x="7620000" y="4495800"/>
                        <a:ext cx="72231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3369556"/>
      </p:ext>
    </p:extLst>
  </p:cSld>
  <p:clrMapOvr>
    <a:masterClrMapping/>
  </p:clrMapOvr>
  <mc:AlternateContent xmlns:mc="http://schemas.openxmlformats.org/markup-compatibility/2006">
    <mc:Choice xmlns:p14="http://schemas.microsoft.com/office/powerpoint/2010/main" Requires="p14">
      <p:transition spd="slow" p14:dur="2000" advTm="52942"/>
    </mc:Choice>
    <mc:Fallback>
      <p:transition spd="slow" advTm="5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Orthogonality</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What does it mean for two vectors to be orthogonal?</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lvl="1"/>
            <a:r>
              <a:rPr lang="en-US" dirty="0" smtClean="0"/>
              <a:t>Two vectors are orthogonal if neither vector contains any </a:t>
            </a:r>
            <a:r>
              <a:rPr lang="en-US" dirty="0"/>
              <a:t/>
            </a:r>
            <a:br>
              <a:rPr lang="en-US" dirty="0"/>
            </a:br>
            <a:r>
              <a:rPr lang="en-US" dirty="0" smtClean="0"/>
              <a:t>information about the other</a:t>
            </a:r>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cxnSp>
        <p:nvCxnSpPr>
          <p:cNvPr id="7" name="Straight Arrow Connector 6"/>
          <p:cNvCxnSpPr/>
          <p:nvPr/>
        </p:nvCxnSpPr>
        <p:spPr>
          <a:xfrm flipV="1">
            <a:off x="1143000" y="2286000"/>
            <a:ext cx="1371600" cy="2209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143000" y="2667000"/>
            <a:ext cx="381000" cy="1828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2238828126"/>
              </p:ext>
            </p:extLst>
          </p:nvPr>
        </p:nvGraphicFramePr>
        <p:xfrm>
          <a:off x="1143000" y="3048000"/>
          <a:ext cx="211137" cy="209550"/>
        </p:xfrm>
        <a:graphic>
          <a:graphicData uri="http://schemas.openxmlformats.org/presentationml/2006/ole">
            <mc:AlternateContent xmlns:mc="http://schemas.openxmlformats.org/markup-compatibility/2006">
              <mc:Choice xmlns:v="urn:schemas-microsoft-com:vml" Requires="v">
                <p:oleObj spid="_x0000_s206933" name="Equation" r:id="rId6" imgW="177480" imgH="190440" progId="Equation.DSMT4">
                  <p:embed/>
                </p:oleObj>
              </mc:Choice>
              <mc:Fallback>
                <p:oleObj name="Equation" r:id="rId6" imgW="177480" imgH="190440" progId="Equation.DSMT4">
                  <p:embed/>
                  <p:pic>
                    <p:nvPicPr>
                      <p:cNvPr id="0" name="Object 14"/>
                      <p:cNvPicPr>
                        <a:picLocks noChangeAspect="1" noChangeArrowheads="1"/>
                      </p:cNvPicPr>
                      <p:nvPr/>
                    </p:nvPicPr>
                    <p:blipFill>
                      <a:blip r:embed="rId7"/>
                      <a:srcRect/>
                      <a:stretch>
                        <a:fillRect/>
                      </a:stretch>
                    </p:blipFill>
                    <p:spPr bwMode="auto">
                      <a:xfrm>
                        <a:off x="1143000" y="3048000"/>
                        <a:ext cx="2111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003568185"/>
              </p:ext>
            </p:extLst>
          </p:nvPr>
        </p:nvGraphicFramePr>
        <p:xfrm>
          <a:off x="2590800" y="2362200"/>
          <a:ext cx="211137" cy="209550"/>
        </p:xfrm>
        <a:graphic>
          <a:graphicData uri="http://schemas.openxmlformats.org/presentationml/2006/ole">
            <mc:AlternateContent xmlns:mc="http://schemas.openxmlformats.org/markup-compatibility/2006">
              <mc:Choice xmlns:v="urn:schemas-microsoft-com:vml" Requires="v">
                <p:oleObj spid="_x0000_s206934" name="Equation" r:id="rId8" imgW="177480" imgH="190440" progId="Equation.DSMT4">
                  <p:embed/>
                </p:oleObj>
              </mc:Choice>
              <mc:Fallback>
                <p:oleObj name="Equation" r:id="rId8" imgW="177480" imgH="190440" progId="Equation.DSMT4">
                  <p:embed/>
                  <p:pic>
                    <p:nvPicPr>
                      <p:cNvPr id="0" name=""/>
                      <p:cNvPicPr>
                        <a:picLocks noChangeAspect="1" noChangeArrowheads="1"/>
                      </p:cNvPicPr>
                      <p:nvPr/>
                    </p:nvPicPr>
                    <p:blipFill>
                      <a:blip r:embed="rId9"/>
                      <a:srcRect/>
                      <a:stretch>
                        <a:fillRect/>
                      </a:stretch>
                    </p:blipFill>
                    <p:spPr bwMode="auto">
                      <a:xfrm>
                        <a:off x="2590800" y="2362200"/>
                        <a:ext cx="2111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7" name="Straight Arrow Connector 16"/>
          <p:cNvCxnSpPr/>
          <p:nvPr/>
        </p:nvCxnSpPr>
        <p:spPr>
          <a:xfrm flipV="1">
            <a:off x="1143000" y="2895600"/>
            <a:ext cx="990600" cy="16002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1" name="Object 20"/>
          <p:cNvGraphicFramePr>
            <a:graphicFrameLocks noChangeAspect="1"/>
          </p:cNvGraphicFramePr>
          <p:nvPr>
            <p:extLst>
              <p:ext uri="{D42A27DB-BD31-4B8C-83A1-F6EECF244321}">
                <p14:modId xmlns:p14="http://schemas.microsoft.com/office/powerpoint/2010/main" val="3574664104"/>
              </p:ext>
            </p:extLst>
          </p:nvPr>
        </p:nvGraphicFramePr>
        <p:xfrm>
          <a:off x="2016125" y="3200400"/>
          <a:ext cx="422275" cy="209550"/>
        </p:xfrm>
        <a:graphic>
          <a:graphicData uri="http://schemas.openxmlformats.org/presentationml/2006/ole">
            <mc:AlternateContent xmlns:mc="http://schemas.openxmlformats.org/markup-compatibility/2006">
              <mc:Choice xmlns:v="urn:schemas-microsoft-com:vml" Requires="v">
                <p:oleObj spid="_x0000_s206935" name="Equation" r:id="rId10" imgW="355320" imgH="190440" progId="Equation.DSMT4">
                  <p:embed/>
                </p:oleObj>
              </mc:Choice>
              <mc:Fallback>
                <p:oleObj name="Equation" r:id="rId10" imgW="355320" imgH="190440" progId="Equation.DSMT4">
                  <p:embed/>
                  <p:pic>
                    <p:nvPicPr>
                      <p:cNvPr id="0" name=""/>
                      <p:cNvPicPr>
                        <a:picLocks noChangeAspect="1" noChangeArrowheads="1"/>
                      </p:cNvPicPr>
                      <p:nvPr/>
                    </p:nvPicPr>
                    <p:blipFill>
                      <a:blip r:embed="rId11"/>
                      <a:srcRect/>
                      <a:stretch>
                        <a:fillRect/>
                      </a:stretch>
                    </p:blipFill>
                    <p:spPr bwMode="auto">
                      <a:xfrm>
                        <a:off x="2016125" y="3200400"/>
                        <a:ext cx="4222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2" name="Straight Arrow Connector 21"/>
          <p:cNvCxnSpPr/>
          <p:nvPr/>
        </p:nvCxnSpPr>
        <p:spPr>
          <a:xfrm>
            <a:off x="4132263" y="4495800"/>
            <a:ext cx="134937" cy="6096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132263" y="2667000"/>
            <a:ext cx="381000" cy="1828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1724779999"/>
              </p:ext>
            </p:extLst>
          </p:nvPr>
        </p:nvGraphicFramePr>
        <p:xfrm>
          <a:off x="4132263" y="3048000"/>
          <a:ext cx="211137" cy="209550"/>
        </p:xfrm>
        <a:graphic>
          <a:graphicData uri="http://schemas.openxmlformats.org/presentationml/2006/ole">
            <mc:AlternateContent xmlns:mc="http://schemas.openxmlformats.org/markup-compatibility/2006">
              <mc:Choice xmlns:v="urn:schemas-microsoft-com:vml" Requires="v">
                <p:oleObj spid="_x0000_s206936" name="Equation" r:id="rId12" imgW="177480" imgH="190440" progId="Equation.DSMT4">
                  <p:embed/>
                </p:oleObj>
              </mc:Choice>
              <mc:Fallback>
                <p:oleObj name="Equation" r:id="rId12" imgW="177480" imgH="190440" progId="Equation.DSMT4">
                  <p:embed/>
                  <p:pic>
                    <p:nvPicPr>
                      <p:cNvPr id="0" name=""/>
                      <p:cNvPicPr>
                        <a:picLocks noChangeAspect="1" noChangeArrowheads="1"/>
                      </p:cNvPicPr>
                      <p:nvPr/>
                    </p:nvPicPr>
                    <p:blipFill>
                      <a:blip r:embed="rId7"/>
                      <a:srcRect/>
                      <a:stretch>
                        <a:fillRect/>
                      </a:stretch>
                    </p:blipFill>
                    <p:spPr bwMode="auto">
                      <a:xfrm>
                        <a:off x="4132263" y="3048000"/>
                        <a:ext cx="2111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110121579"/>
              </p:ext>
            </p:extLst>
          </p:nvPr>
        </p:nvGraphicFramePr>
        <p:xfrm>
          <a:off x="3886200" y="4800600"/>
          <a:ext cx="211137" cy="209550"/>
        </p:xfrm>
        <a:graphic>
          <a:graphicData uri="http://schemas.openxmlformats.org/presentationml/2006/ole">
            <mc:AlternateContent xmlns:mc="http://schemas.openxmlformats.org/markup-compatibility/2006">
              <mc:Choice xmlns:v="urn:schemas-microsoft-com:vml" Requires="v">
                <p:oleObj spid="_x0000_s206937" name="Equation" r:id="rId13" imgW="177480" imgH="190440" progId="Equation.DSMT4">
                  <p:embed/>
                </p:oleObj>
              </mc:Choice>
              <mc:Fallback>
                <p:oleObj name="Equation" r:id="rId13" imgW="177480" imgH="190440" progId="Equation.DSMT4">
                  <p:embed/>
                  <p:pic>
                    <p:nvPicPr>
                      <p:cNvPr id="0" name=""/>
                      <p:cNvPicPr>
                        <a:picLocks noChangeAspect="1" noChangeArrowheads="1"/>
                      </p:cNvPicPr>
                      <p:nvPr/>
                    </p:nvPicPr>
                    <p:blipFill>
                      <a:blip r:embed="rId9"/>
                      <a:srcRect/>
                      <a:stretch>
                        <a:fillRect/>
                      </a:stretch>
                    </p:blipFill>
                    <p:spPr bwMode="auto">
                      <a:xfrm>
                        <a:off x="3886200" y="4800600"/>
                        <a:ext cx="2111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flipH="1" flipV="1">
            <a:off x="3733800" y="2819400"/>
            <a:ext cx="398464" cy="16764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7" name="Object 26"/>
          <p:cNvGraphicFramePr>
            <a:graphicFrameLocks noChangeAspect="1"/>
          </p:cNvGraphicFramePr>
          <p:nvPr>
            <p:extLst>
              <p:ext uri="{D42A27DB-BD31-4B8C-83A1-F6EECF244321}">
                <p14:modId xmlns:p14="http://schemas.microsoft.com/office/powerpoint/2010/main" val="3202302949"/>
              </p:ext>
            </p:extLst>
          </p:nvPr>
        </p:nvGraphicFramePr>
        <p:xfrm>
          <a:off x="3276600" y="3048000"/>
          <a:ext cx="422275" cy="209550"/>
        </p:xfrm>
        <a:graphic>
          <a:graphicData uri="http://schemas.openxmlformats.org/presentationml/2006/ole">
            <mc:AlternateContent xmlns:mc="http://schemas.openxmlformats.org/markup-compatibility/2006">
              <mc:Choice xmlns:v="urn:schemas-microsoft-com:vml" Requires="v">
                <p:oleObj spid="_x0000_s206938" name="Equation" r:id="rId14" imgW="355320" imgH="190440" progId="Equation.DSMT4">
                  <p:embed/>
                </p:oleObj>
              </mc:Choice>
              <mc:Fallback>
                <p:oleObj name="Equation" r:id="rId14" imgW="355320" imgH="190440" progId="Equation.DSMT4">
                  <p:embed/>
                  <p:pic>
                    <p:nvPicPr>
                      <p:cNvPr id="0" name=""/>
                      <p:cNvPicPr>
                        <a:picLocks noChangeAspect="1" noChangeArrowheads="1"/>
                      </p:cNvPicPr>
                      <p:nvPr/>
                    </p:nvPicPr>
                    <p:blipFill>
                      <a:blip r:embed="rId11"/>
                      <a:srcRect/>
                      <a:stretch>
                        <a:fillRect/>
                      </a:stretch>
                    </p:blipFill>
                    <p:spPr bwMode="auto">
                      <a:xfrm>
                        <a:off x="3276600" y="3048000"/>
                        <a:ext cx="4222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2" name="Straight Arrow Connector 31"/>
          <p:cNvCxnSpPr/>
          <p:nvPr/>
        </p:nvCxnSpPr>
        <p:spPr>
          <a:xfrm>
            <a:off x="6553200" y="4495800"/>
            <a:ext cx="1828800" cy="3810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553200" y="2667000"/>
            <a:ext cx="381000" cy="1828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34" name="Object 33"/>
          <p:cNvGraphicFramePr>
            <a:graphicFrameLocks noChangeAspect="1"/>
          </p:cNvGraphicFramePr>
          <p:nvPr>
            <p:extLst>
              <p:ext uri="{D42A27DB-BD31-4B8C-83A1-F6EECF244321}">
                <p14:modId xmlns:p14="http://schemas.microsoft.com/office/powerpoint/2010/main" val="2252598265"/>
              </p:ext>
            </p:extLst>
          </p:nvPr>
        </p:nvGraphicFramePr>
        <p:xfrm>
          <a:off x="6553200" y="3048000"/>
          <a:ext cx="211137" cy="209550"/>
        </p:xfrm>
        <a:graphic>
          <a:graphicData uri="http://schemas.openxmlformats.org/presentationml/2006/ole">
            <mc:AlternateContent xmlns:mc="http://schemas.openxmlformats.org/markup-compatibility/2006">
              <mc:Choice xmlns:v="urn:schemas-microsoft-com:vml" Requires="v">
                <p:oleObj spid="_x0000_s206939" name="Equation" r:id="rId15" imgW="177480" imgH="190440" progId="Equation.DSMT4">
                  <p:embed/>
                </p:oleObj>
              </mc:Choice>
              <mc:Fallback>
                <p:oleObj name="Equation" r:id="rId15" imgW="177480" imgH="190440" progId="Equation.DSMT4">
                  <p:embed/>
                  <p:pic>
                    <p:nvPicPr>
                      <p:cNvPr id="0" name=""/>
                      <p:cNvPicPr>
                        <a:picLocks noChangeAspect="1" noChangeArrowheads="1"/>
                      </p:cNvPicPr>
                      <p:nvPr/>
                    </p:nvPicPr>
                    <p:blipFill>
                      <a:blip r:embed="rId7"/>
                      <a:srcRect/>
                      <a:stretch>
                        <a:fillRect/>
                      </a:stretch>
                    </p:blipFill>
                    <p:spPr bwMode="auto">
                      <a:xfrm>
                        <a:off x="6553200" y="3048000"/>
                        <a:ext cx="2111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802535981"/>
              </p:ext>
            </p:extLst>
          </p:nvPr>
        </p:nvGraphicFramePr>
        <p:xfrm>
          <a:off x="7848600" y="4419600"/>
          <a:ext cx="211137" cy="209550"/>
        </p:xfrm>
        <a:graphic>
          <a:graphicData uri="http://schemas.openxmlformats.org/presentationml/2006/ole">
            <mc:AlternateContent xmlns:mc="http://schemas.openxmlformats.org/markup-compatibility/2006">
              <mc:Choice xmlns:v="urn:schemas-microsoft-com:vml" Requires="v">
                <p:oleObj spid="_x0000_s206940" name="Equation" r:id="rId16" imgW="177480" imgH="190440" progId="Equation.DSMT4">
                  <p:embed/>
                </p:oleObj>
              </mc:Choice>
              <mc:Fallback>
                <p:oleObj name="Equation" r:id="rId16" imgW="177480" imgH="190440" progId="Equation.DSMT4">
                  <p:embed/>
                  <p:pic>
                    <p:nvPicPr>
                      <p:cNvPr id="0" name=""/>
                      <p:cNvPicPr>
                        <a:picLocks noChangeAspect="1" noChangeArrowheads="1"/>
                      </p:cNvPicPr>
                      <p:nvPr/>
                    </p:nvPicPr>
                    <p:blipFill>
                      <a:blip r:embed="rId9"/>
                      <a:srcRect/>
                      <a:stretch>
                        <a:fillRect/>
                      </a:stretch>
                    </p:blipFill>
                    <p:spPr bwMode="auto">
                      <a:xfrm>
                        <a:off x="7848600" y="4419600"/>
                        <a:ext cx="2111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584889611"/>
              </p:ext>
            </p:extLst>
          </p:nvPr>
        </p:nvGraphicFramePr>
        <p:xfrm>
          <a:off x="5715000" y="4572000"/>
          <a:ext cx="814387" cy="265112"/>
        </p:xfrm>
        <a:graphic>
          <a:graphicData uri="http://schemas.openxmlformats.org/presentationml/2006/ole">
            <mc:AlternateContent xmlns:mc="http://schemas.openxmlformats.org/markup-compatibility/2006">
              <mc:Choice xmlns:v="urn:schemas-microsoft-com:vml" Requires="v">
                <p:oleObj spid="_x0000_s206941" name="Equation" r:id="rId17" imgW="685800" imgH="241200" progId="Equation.DSMT4">
                  <p:embed/>
                </p:oleObj>
              </mc:Choice>
              <mc:Fallback>
                <p:oleObj name="Equation" r:id="rId17" imgW="685800" imgH="241200" progId="Equation.DSMT4">
                  <p:embed/>
                  <p:pic>
                    <p:nvPicPr>
                      <p:cNvPr id="0" name=""/>
                      <p:cNvPicPr>
                        <a:picLocks noChangeAspect="1" noChangeArrowheads="1"/>
                      </p:cNvPicPr>
                      <p:nvPr/>
                    </p:nvPicPr>
                    <p:blipFill>
                      <a:blip r:embed="rId18"/>
                      <a:srcRect/>
                      <a:stretch>
                        <a:fillRect/>
                      </a:stretch>
                    </p:blipFill>
                    <p:spPr bwMode="auto">
                      <a:xfrm>
                        <a:off x="5715000" y="4572000"/>
                        <a:ext cx="814387"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4" name="Audio 4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07461648"/>
      </p:ext>
    </p:extLst>
  </p:cSld>
  <p:clrMapOvr>
    <a:masterClrMapping/>
  </p:clrMapOvr>
  <mc:AlternateContent xmlns:mc="http://schemas.openxmlformats.org/markup-compatibility/2006">
    <mc:Choice xmlns:p14="http://schemas.microsoft.com/office/powerpoint/2010/main" Requires="p14">
      <p:transition spd="slow" p14:dur="2000" advTm="151301"/>
    </mc:Choice>
    <mc:Fallback>
      <p:transition spd="slow" advTm="15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Consider the following:</a:t>
            </a:r>
          </a:p>
          <a:p>
            <a:endParaRPr lang="en-US" dirty="0"/>
          </a:p>
          <a:p>
            <a:pPr lvl="1"/>
            <a:r>
              <a:rPr lang="en-US" dirty="0" smtClean="0"/>
              <a:t>Thus, for these to be orthogonal, </a:t>
            </a:r>
          </a:p>
          <a:p>
            <a:pPr lvl="1"/>
            <a:endParaRPr lang="en-US" dirty="0"/>
          </a:p>
          <a:p>
            <a:pPr lvl="1"/>
            <a:endParaRPr lang="en-US" dirty="0" smtClean="0"/>
          </a:p>
          <a:p>
            <a:pPr marL="457200" lvl="1" indent="0">
              <a:buNone/>
            </a:pPr>
            <a:endParaRPr lang="en-US" dirty="0" smtClean="0"/>
          </a:p>
          <a:p>
            <a:pPr lvl="1"/>
            <a:r>
              <a:rPr lang="en-US" dirty="0" smtClean="0"/>
              <a:t>Thus,</a:t>
            </a:r>
          </a:p>
          <a:p>
            <a:pPr lvl="1"/>
            <a:endParaRPr lang="en-US" dirty="0"/>
          </a:p>
          <a:p>
            <a:pPr lvl="1"/>
            <a:endParaRPr lang="en-US" dirty="0" smtClean="0"/>
          </a:p>
          <a:p>
            <a:pPr lvl="1"/>
            <a:endParaRPr lang="en-US" dirty="0" smtClean="0"/>
          </a:p>
          <a:p>
            <a:pPr lvl="1"/>
            <a:r>
              <a:rPr lang="en-US" dirty="0" smtClean="0"/>
              <a:t>But this is all scalar multiples</a:t>
            </a: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286595348"/>
              </p:ext>
            </p:extLst>
          </p:nvPr>
        </p:nvGraphicFramePr>
        <p:xfrm>
          <a:off x="3733800" y="1447800"/>
          <a:ext cx="965200" cy="808038"/>
        </p:xfrm>
        <a:graphic>
          <a:graphicData uri="http://schemas.openxmlformats.org/presentationml/2006/ole">
            <mc:AlternateContent xmlns:mc="http://schemas.openxmlformats.org/markup-compatibility/2006">
              <mc:Choice xmlns:v="urn:schemas-microsoft-com:vml" Requires="v">
                <p:oleObj spid="_x0000_s208928" name="Equation" r:id="rId6" imgW="812520" imgH="736560" progId="Equation.DSMT4">
                  <p:embed/>
                </p:oleObj>
              </mc:Choice>
              <mc:Fallback>
                <p:oleObj name="Equation" r:id="rId6" imgW="812520" imgH="736560" progId="Equation.DSMT4">
                  <p:embed/>
                  <p:pic>
                    <p:nvPicPr>
                      <p:cNvPr id="0" name="Object 14"/>
                      <p:cNvPicPr>
                        <a:picLocks noChangeAspect="1" noChangeArrowheads="1"/>
                      </p:cNvPicPr>
                      <p:nvPr/>
                    </p:nvPicPr>
                    <p:blipFill>
                      <a:blip r:embed="rId7"/>
                      <a:srcRect/>
                      <a:stretch>
                        <a:fillRect/>
                      </a:stretch>
                    </p:blipFill>
                    <p:spPr bwMode="auto">
                      <a:xfrm>
                        <a:off x="3733800" y="1447800"/>
                        <a:ext cx="9652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86080952"/>
              </p:ext>
            </p:extLst>
          </p:nvPr>
        </p:nvGraphicFramePr>
        <p:xfrm>
          <a:off x="4873625" y="1434548"/>
          <a:ext cx="1069975" cy="808038"/>
        </p:xfrm>
        <a:graphic>
          <a:graphicData uri="http://schemas.openxmlformats.org/presentationml/2006/ole">
            <mc:AlternateContent xmlns:mc="http://schemas.openxmlformats.org/markup-compatibility/2006">
              <mc:Choice xmlns:v="urn:schemas-microsoft-com:vml" Requires="v">
                <p:oleObj spid="_x0000_s208929" name="Equation" r:id="rId8" imgW="901440" imgH="736560" progId="Equation.DSMT4">
                  <p:embed/>
                </p:oleObj>
              </mc:Choice>
              <mc:Fallback>
                <p:oleObj name="Equation" r:id="rId8" imgW="901440" imgH="736560" progId="Equation.DSMT4">
                  <p:embed/>
                  <p:pic>
                    <p:nvPicPr>
                      <p:cNvPr id="0" name=""/>
                      <p:cNvPicPr>
                        <a:picLocks noChangeAspect="1" noChangeArrowheads="1"/>
                      </p:cNvPicPr>
                      <p:nvPr/>
                    </p:nvPicPr>
                    <p:blipFill>
                      <a:blip r:embed="rId9"/>
                      <a:srcRect/>
                      <a:stretch>
                        <a:fillRect/>
                      </a:stretch>
                    </p:blipFill>
                    <p:spPr bwMode="auto">
                      <a:xfrm>
                        <a:off x="4873625" y="1434548"/>
                        <a:ext cx="10699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54874274"/>
              </p:ext>
            </p:extLst>
          </p:nvPr>
        </p:nvGraphicFramePr>
        <p:xfrm>
          <a:off x="5029200" y="2433224"/>
          <a:ext cx="2486025" cy="390525"/>
        </p:xfrm>
        <a:graphic>
          <a:graphicData uri="http://schemas.openxmlformats.org/presentationml/2006/ole">
            <mc:AlternateContent xmlns:mc="http://schemas.openxmlformats.org/markup-compatibility/2006">
              <mc:Choice xmlns:v="urn:schemas-microsoft-com:vml" Requires="v">
                <p:oleObj spid="_x0000_s208930" name="Equation" r:id="rId10" imgW="2095200" imgH="355320" progId="Equation.DSMT4">
                  <p:embed/>
                </p:oleObj>
              </mc:Choice>
              <mc:Fallback>
                <p:oleObj name="Equation" r:id="rId10" imgW="2095200" imgH="355320" progId="Equation.DSMT4">
                  <p:embed/>
                  <p:pic>
                    <p:nvPicPr>
                      <p:cNvPr id="0" name=""/>
                      <p:cNvPicPr>
                        <a:picLocks noChangeAspect="1" noChangeArrowheads="1"/>
                      </p:cNvPicPr>
                      <p:nvPr/>
                    </p:nvPicPr>
                    <p:blipFill>
                      <a:blip r:embed="rId11"/>
                      <a:srcRect/>
                      <a:stretch>
                        <a:fillRect/>
                      </a:stretch>
                    </p:blipFill>
                    <p:spPr bwMode="auto">
                      <a:xfrm>
                        <a:off x="5029200" y="2433224"/>
                        <a:ext cx="24860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85050176"/>
              </p:ext>
            </p:extLst>
          </p:nvPr>
        </p:nvGraphicFramePr>
        <p:xfrm>
          <a:off x="3886200" y="2819400"/>
          <a:ext cx="1249362" cy="363538"/>
        </p:xfrm>
        <a:graphic>
          <a:graphicData uri="http://schemas.openxmlformats.org/presentationml/2006/ole">
            <mc:AlternateContent xmlns:mc="http://schemas.openxmlformats.org/markup-compatibility/2006">
              <mc:Choice xmlns:v="urn:schemas-microsoft-com:vml" Requires="v">
                <p:oleObj spid="_x0000_s208931" name="Equation" r:id="rId12" imgW="1054080" imgH="330120" progId="Equation.DSMT4">
                  <p:embed/>
                </p:oleObj>
              </mc:Choice>
              <mc:Fallback>
                <p:oleObj name="Equation" r:id="rId12" imgW="1054080" imgH="330120" progId="Equation.DSMT4">
                  <p:embed/>
                  <p:pic>
                    <p:nvPicPr>
                      <p:cNvPr id="0" name=""/>
                      <p:cNvPicPr>
                        <a:picLocks noChangeAspect="1" noChangeArrowheads="1"/>
                      </p:cNvPicPr>
                      <p:nvPr/>
                    </p:nvPicPr>
                    <p:blipFill>
                      <a:blip r:embed="rId13"/>
                      <a:srcRect/>
                      <a:stretch>
                        <a:fillRect/>
                      </a:stretch>
                    </p:blipFill>
                    <p:spPr bwMode="auto">
                      <a:xfrm>
                        <a:off x="3886200" y="2819400"/>
                        <a:ext cx="124936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21781459"/>
              </p:ext>
            </p:extLst>
          </p:nvPr>
        </p:nvGraphicFramePr>
        <p:xfrm>
          <a:off x="4038600" y="3124200"/>
          <a:ext cx="1219200" cy="669925"/>
        </p:xfrm>
        <a:graphic>
          <a:graphicData uri="http://schemas.openxmlformats.org/presentationml/2006/ole">
            <mc:AlternateContent xmlns:mc="http://schemas.openxmlformats.org/markup-compatibility/2006">
              <mc:Choice xmlns:v="urn:schemas-microsoft-com:vml" Requires="v">
                <p:oleObj spid="_x0000_s208932" name="Equation" r:id="rId14" imgW="1028520" imgH="609480" progId="Equation.DSMT4">
                  <p:embed/>
                </p:oleObj>
              </mc:Choice>
              <mc:Fallback>
                <p:oleObj name="Equation" r:id="rId14" imgW="1028520" imgH="609480" progId="Equation.DSMT4">
                  <p:embed/>
                  <p:pic>
                    <p:nvPicPr>
                      <p:cNvPr id="0" name=""/>
                      <p:cNvPicPr>
                        <a:picLocks noChangeAspect="1" noChangeArrowheads="1"/>
                      </p:cNvPicPr>
                      <p:nvPr/>
                    </p:nvPicPr>
                    <p:blipFill>
                      <a:blip r:embed="rId15"/>
                      <a:srcRect/>
                      <a:stretch>
                        <a:fillRect/>
                      </a:stretch>
                    </p:blipFill>
                    <p:spPr bwMode="auto">
                      <a:xfrm>
                        <a:off x="4038600" y="3124200"/>
                        <a:ext cx="12192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69922531"/>
              </p:ext>
            </p:extLst>
          </p:nvPr>
        </p:nvGraphicFramePr>
        <p:xfrm>
          <a:off x="2004132" y="3599156"/>
          <a:ext cx="1490663" cy="1141412"/>
        </p:xfrm>
        <a:graphic>
          <a:graphicData uri="http://schemas.openxmlformats.org/presentationml/2006/ole">
            <mc:AlternateContent xmlns:mc="http://schemas.openxmlformats.org/markup-compatibility/2006">
              <mc:Choice xmlns:v="urn:schemas-microsoft-com:vml" Requires="v">
                <p:oleObj spid="_x0000_s208933" name="Equation" r:id="rId16" imgW="1257120" imgH="1041120" progId="Equation.DSMT4">
                  <p:embed/>
                </p:oleObj>
              </mc:Choice>
              <mc:Fallback>
                <p:oleObj name="Equation" r:id="rId16" imgW="1257120" imgH="1041120" progId="Equation.DSMT4">
                  <p:embed/>
                  <p:pic>
                    <p:nvPicPr>
                      <p:cNvPr id="0" name=""/>
                      <p:cNvPicPr>
                        <a:picLocks noChangeAspect="1" noChangeArrowheads="1"/>
                      </p:cNvPicPr>
                      <p:nvPr/>
                    </p:nvPicPr>
                    <p:blipFill>
                      <a:blip r:embed="rId17"/>
                      <a:srcRect/>
                      <a:stretch>
                        <a:fillRect/>
                      </a:stretch>
                    </p:blipFill>
                    <p:spPr bwMode="auto">
                      <a:xfrm>
                        <a:off x="2004132" y="3599156"/>
                        <a:ext cx="149066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243198917"/>
              </p:ext>
            </p:extLst>
          </p:nvPr>
        </p:nvGraphicFramePr>
        <p:xfrm>
          <a:off x="4661452" y="5143432"/>
          <a:ext cx="1490663" cy="1141412"/>
        </p:xfrm>
        <a:graphic>
          <a:graphicData uri="http://schemas.openxmlformats.org/presentationml/2006/ole">
            <mc:AlternateContent xmlns:mc="http://schemas.openxmlformats.org/markup-compatibility/2006">
              <mc:Choice xmlns:v="urn:schemas-microsoft-com:vml" Requires="v">
                <p:oleObj spid="_x0000_s208934" name="Equation" r:id="rId18" imgW="1257120" imgH="1041120" progId="Equation.DSMT4">
                  <p:embed/>
                </p:oleObj>
              </mc:Choice>
              <mc:Fallback>
                <p:oleObj name="Equation" r:id="rId18" imgW="1257120" imgH="1041120" progId="Equation.DSMT4">
                  <p:embed/>
                  <p:pic>
                    <p:nvPicPr>
                      <p:cNvPr id="0" name=""/>
                      <p:cNvPicPr>
                        <a:picLocks noChangeAspect="1" noChangeArrowheads="1"/>
                      </p:cNvPicPr>
                      <p:nvPr/>
                    </p:nvPicPr>
                    <p:blipFill>
                      <a:blip r:embed="rId19"/>
                      <a:srcRect/>
                      <a:stretch>
                        <a:fillRect/>
                      </a:stretch>
                    </p:blipFill>
                    <p:spPr bwMode="auto">
                      <a:xfrm>
                        <a:off x="4661452" y="5143432"/>
                        <a:ext cx="149066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8906" name="Picture 10" descr="C:\Users\Douglas\Desktop\v1.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86400" y="3086094"/>
            <a:ext cx="3387858" cy="3314706"/>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177669"/>
    </mc:Choice>
    <mc:Fallback>
      <p:transition spd="slow" advTm="177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8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For two dimensional vectors,</a:t>
            </a:r>
          </a:p>
          <a:p>
            <a:pPr marL="0" indent="0">
              <a:buNone/>
            </a:pPr>
            <a:r>
              <a:rPr lang="en-US" dirty="0"/>
              <a:t>	</a:t>
            </a:r>
            <a:r>
              <a:rPr lang="en-US" dirty="0" smtClean="0"/>
              <a:t>it’s really easy to find an orthogonal vector</a:t>
            </a:r>
            <a:endParaRPr lang="en-US" dirty="0"/>
          </a:p>
          <a:p>
            <a:pPr lvl="1"/>
            <a:endParaRPr lang="en-US" dirty="0" smtClean="0"/>
          </a:p>
          <a:p>
            <a:pPr lvl="1"/>
            <a:r>
              <a:rPr lang="en-US" dirty="0" smtClean="0"/>
              <a:t>Given                     ,</a:t>
            </a:r>
          </a:p>
          <a:p>
            <a:pPr lvl="1"/>
            <a:endParaRPr lang="en-US" dirty="0"/>
          </a:p>
          <a:p>
            <a:pPr marL="457200" lvl="1" indent="0">
              <a:buNone/>
            </a:pPr>
            <a:r>
              <a:rPr lang="en-US" dirty="0" smtClean="0"/>
              <a:t>		all scalar multiples of                 are orthogonal to </a:t>
            </a:r>
            <a:r>
              <a:rPr lang="en-US" b="1" dirty="0" smtClean="0"/>
              <a:t>u</a:t>
            </a:r>
            <a:endParaRPr lang="en-US" dirty="0" smtClean="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765271569"/>
              </p:ext>
            </p:extLst>
          </p:nvPr>
        </p:nvGraphicFramePr>
        <p:xfrm>
          <a:off x="2063335" y="2630556"/>
          <a:ext cx="1085850" cy="808038"/>
        </p:xfrm>
        <a:graphic>
          <a:graphicData uri="http://schemas.openxmlformats.org/presentationml/2006/ole">
            <mc:AlternateContent xmlns:mc="http://schemas.openxmlformats.org/markup-compatibility/2006">
              <mc:Choice xmlns:v="urn:schemas-microsoft-com:vml" Requires="v">
                <p:oleObj spid="_x0000_s209928" name="Equation" r:id="rId6" imgW="914400" imgH="736560" progId="Equation.DSMT4">
                  <p:embed/>
                </p:oleObj>
              </mc:Choice>
              <mc:Fallback>
                <p:oleObj name="Equation" r:id="rId6" imgW="914400" imgH="736560" progId="Equation.DSMT4">
                  <p:embed/>
                  <p:pic>
                    <p:nvPicPr>
                      <p:cNvPr id="0" name=""/>
                      <p:cNvPicPr>
                        <a:picLocks noChangeAspect="1" noChangeArrowheads="1"/>
                      </p:cNvPicPr>
                      <p:nvPr/>
                    </p:nvPicPr>
                    <p:blipFill>
                      <a:blip r:embed="rId7"/>
                      <a:srcRect/>
                      <a:stretch>
                        <a:fillRect/>
                      </a:stretch>
                    </p:blipFill>
                    <p:spPr bwMode="auto">
                      <a:xfrm>
                        <a:off x="2063335" y="2630556"/>
                        <a:ext cx="108585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076067720"/>
              </p:ext>
            </p:extLst>
          </p:nvPr>
        </p:nvGraphicFramePr>
        <p:xfrm>
          <a:off x="4913244" y="3352800"/>
          <a:ext cx="784225" cy="808038"/>
        </p:xfrm>
        <a:graphic>
          <a:graphicData uri="http://schemas.openxmlformats.org/presentationml/2006/ole">
            <mc:AlternateContent xmlns:mc="http://schemas.openxmlformats.org/markup-compatibility/2006">
              <mc:Choice xmlns:v="urn:schemas-microsoft-com:vml" Requires="v">
                <p:oleObj spid="_x0000_s209929" name="Equation" r:id="rId8" imgW="660240" imgH="736560" progId="Equation.DSMT4">
                  <p:embed/>
                </p:oleObj>
              </mc:Choice>
              <mc:Fallback>
                <p:oleObj name="Equation" r:id="rId8" imgW="660240" imgH="736560" progId="Equation.DSMT4">
                  <p:embed/>
                  <p:pic>
                    <p:nvPicPr>
                      <p:cNvPr id="0" name=""/>
                      <p:cNvPicPr>
                        <a:picLocks noChangeAspect="1" noChangeArrowheads="1"/>
                      </p:cNvPicPr>
                      <p:nvPr/>
                    </p:nvPicPr>
                    <p:blipFill>
                      <a:blip r:embed="rId9"/>
                      <a:srcRect/>
                      <a:stretch>
                        <a:fillRect/>
                      </a:stretch>
                    </p:blipFill>
                    <p:spPr bwMode="auto">
                      <a:xfrm>
                        <a:off x="4913244" y="3352800"/>
                        <a:ext cx="78422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92986359"/>
      </p:ext>
    </p:extLst>
  </p:cSld>
  <p:clrMapOvr>
    <a:masterClrMapping/>
  </p:clrMapOvr>
  <mc:AlternateContent xmlns:mc="http://schemas.openxmlformats.org/markup-compatibility/2006">
    <mc:Choice xmlns:p14="http://schemas.microsoft.com/office/powerpoint/2010/main" Requires="p14">
      <p:transition spd="slow" p14:dur="2000" advTm="44851"/>
    </mc:Choice>
    <mc:Fallback>
      <p:transition spd="slow" advTm="44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zero vector</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Regardless of which vector space </a:t>
            </a:r>
            <a:r>
              <a:rPr lang="en-US" i="1" dirty="0" smtClean="0">
                <a:latin typeface="Script MT Bold" panose="03040602040607080904" pitchFamily="66" charset="0"/>
              </a:rPr>
              <a:t>V </a:t>
            </a:r>
            <a:r>
              <a:rPr lang="en-US" dirty="0" smtClean="0"/>
              <a:t> we are in,</a:t>
            </a:r>
          </a:p>
          <a:p>
            <a:pPr marL="0" indent="0">
              <a:buNone/>
            </a:pPr>
            <a:r>
              <a:rPr lang="en-US" dirty="0"/>
              <a:t>	</a:t>
            </a:r>
            <a:r>
              <a:rPr lang="en-US" dirty="0" smtClean="0"/>
              <a:t>if               ,  then  </a:t>
            </a:r>
            <a:endParaRPr lang="en-US" dirty="0"/>
          </a:p>
          <a:p>
            <a:pPr lvl="1"/>
            <a:endParaRPr lang="en-US" dirty="0" smtClean="0"/>
          </a:p>
          <a:p>
            <a:pPr lvl="1"/>
            <a:r>
              <a:rPr lang="en-US" dirty="0" smtClean="0"/>
              <a:t>That is, the zero vector is orthogonal</a:t>
            </a:r>
            <a:br>
              <a:rPr lang="en-US" dirty="0" smtClean="0"/>
            </a:br>
            <a:r>
              <a:rPr lang="en-US" dirty="0" smtClean="0"/>
              <a:t>to all vectors in that vector space</a:t>
            </a:r>
          </a:p>
          <a:p>
            <a:pPr marL="0" indent="0">
              <a:buNone/>
            </a:pPr>
            <a:endParaRPr lang="en-US" dirty="0" smtClean="0"/>
          </a:p>
          <a:p>
            <a:pPr marL="0" indent="0">
              <a:buNone/>
            </a:pPr>
            <a:r>
              <a:rPr lang="en-US" dirty="0" smtClean="0"/>
              <a:t>Theorem</a:t>
            </a:r>
          </a:p>
          <a:p>
            <a:pPr marL="0" indent="0">
              <a:buNone/>
            </a:pPr>
            <a:r>
              <a:rPr lang="en-US" dirty="0"/>
              <a:t>	</a:t>
            </a:r>
            <a:r>
              <a:rPr lang="en-US" dirty="0" smtClean="0"/>
              <a:t>The only vector orthogonal to all vectors is the zero vector.</a:t>
            </a:r>
          </a:p>
          <a:p>
            <a:pPr marL="0" indent="0">
              <a:buNone/>
            </a:pPr>
            <a:r>
              <a:rPr lang="en-US" dirty="0" smtClean="0"/>
              <a:t>Proof:</a:t>
            </a:r>
          </a:p>
          <a:p>
            <a:pPr marL="0" indent="0">
              <a:buNone/>
            </a:pPr>
            <a:r>
              <a:rPr lang="en-US" dirty="0"/>
              <a:t>	</a:t>
            </a:r>
            <a:r>
              <a:rPr lang="en-US" dirty="0" smtClean="0"/>
              <a:t>Suppose              has the property that                     for all            .</a:t>
            </a:r>
          </a:p>
          <a:p>
            <a:pPr marL="0" indent="0">
              <a:buNone/>
            </a:pPr>
            <a:r>
              <a:rPr lang="en-US" dirty="0"/>
              <a:t>	</a:t>
            </a:r>
            <a:r>
              <a:rPr lang="en-US" dirty="0" smtClean="0"/>
              <a:t>Therefore,                   .</a:t>
            </a:r>
            <a:r>
              <a:rPr lang="en-US" dirty="0" smtClean="0"/>
              <a:t> </a:t>
            </a:r>
          </a:p>
          <a:p>
            <a:pPr marL="0" indent="0">
              <a:buNone/>
            </a:pPr>
            <a:r>
              <a:rPr lang="en-US" dirty="0"/>
              <a:t>	</a:t>
            </a:r>
            <a:r>
              <a:rPr lang="en-US" dirty="0" smtClean="0"/>
              <a:t>But                     if and only if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t>. </a:t>
            </a:r>
            <a:r>
              <a:rPr lang="en-CA" dirty="0"/>
              <a:t>▮</a:t>
            </a:r>
            <a:endParaRPr lang="en-US" dirty="0" smtClean="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3413770142"/>
              </p:ext>
            </p:extLst>
          </p:nvPr>
        </p:nvGraphicFramePr>
        <p:xfrm>
          <a:off x="1828800" y="2043430"/>
          <a:ext cx="796290" cy="307340"/>
        </p:xfrm>
        <a:graphic>
          <a:graphicData uri="http://schemas.openxmlformats.org/presentationml/2006/ole">
            <mc:AlternateContent xmlns:mc="http://schemas.openxmlformats.org/markup-compatibility/2006">
              <mc:Choice xmlns:v="urn:schemas-microsoft-com:vml" Requires="v">
                <p:oleObj spid="_x0000_s210960" name="Equation" r:id="rId6" imgW="609480" imgH="253800" progId="Equation.DSMT4">
                  <p:embed/>
                </p:oleObj>
              </mc:Choice>
              <mc:Fallback>
                <p:oleObj name="Equation" r:id="rId6" imgW="609480" imgH="253800" progId="Equation.DSMT4">
                  <p:embed/>
                  <p:pic>
                    <p:nvPicPr>
                      <p:cNvPr id="0" name=""/>
                      <p:cNvPicPr>
                        <a:picLocks noChangeAspect="1" noChangeArrowheads="1"/>
                      </p:cNvPicPr>
                      <p:nvPr/>
                    </p:nvPicPr>
                    <p:blipFill>
                      <a:blip r:embed="rId7"/>
                      <a:srcRect/>
                      <a:stretch>
                        <a:fillRect/>
                      </a:stretch>
                    </p:blipFill>
                    <p:spPr bwMode="auto">
                      <a:xfrm>
                        <a:off x="1828800" y="2043430"/>
                        <a:ext cx="79629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60259889"/>
              </p:ext>
            </p:extLst>
          </p:nvPr>
        </p:nvGraphicFramePr>
        <p:xfrm>
          <a:off x="3326296" y="2034208"/>
          <a:ext cx="1244600" cy="431800"/>
        </p:xfrm>
        <a:graphic>
          <a:graphicData uri="http://schemas.openxmlformats.org/presentationml/2006/ole">
            <mc:AlternateContent xmlns:mc="http://schemas.openxmlformats.org/markup-compatibility/2006">
              <mc:Choice xmlns:v="urn:schemas-microsoft-com:vml" Requires="v">
                <p:oleObj spid="_x0000_s210961" name="Equation" r:id="rId8" imgW="952200" imgH="355320" progId="Equation.DSMT4">
                  <p:embed/>
                </p:oleObj>
              </mc:Choice>
              <mc:Fallback>
                <p:oleObj name="Equation" r:id="rId8" imgW="952200" imgH="355320" progId="Equation.DSMT4">
                  <p:embed/>
                  <p:pic>
                    <p:nvPicPr>
                      <p:cNvPr id="0" name=""/>
                      <p:cNvPicPr>
                        <a:picLocks noChangeAspect="1" noChangeArrowheads="1"/>
                      </p:cNvPicPr>
                      <p:nvPr/>
                    </p:nvPicPr>
                    <p:blipFill>
                      <a:blip r:embed="rId9"/>
                      <a:srcRect/>
                      <a:stretch>
                        <a:fillRect/>
                      </a:stretch>
                    </p:blipFill>
                    <p:spPr bwMode="auto">
                      <a:xfrm>
                        <a:off x="3326296" y="2034208"/>
                        <a:ext cx="124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93323493"/>
              </p:ext>
            </p:extLst>
          </p:nvPr>
        </p:nvGraphicFramePr>
        <p:xfrm>
          <a:off x="2491408" y="5155096"/>
          <a:ext cx="796290" cy="307340"/>
        </p:xfrm>
        <a:graphic>
          <a:graphicData uri="http://schemas.openxmlformats.org/presentationml/2006/ole">
            <mc:AlternateContent xmlns:mc="http://schemas.openxmlformats.org/markup-compatibility/2006">
              <mc:Choice xmlns:v="urn:schemas-microsoft-com:vml" Requires="v">
                <p:oleObj spid="_x0000_s210962" name="Equation" r:id="rId10" imgW="609480" imgH="253800" progId="Equation.DSMT4">
                  <p:embed/>
                </p:oleObj>
              </mc:Choice>
              <mc:Fallback>
                <p:oleObj name="Equation" r:id="rId10" imgW="609480" imgH="253800" progId="Equation.DSMT4">
                  <p:embed/>
                  <p:pic>
                    <p:nvPicPr>
                      <p:cNvPr id="0" name=""/>
                      <p:cNvPicPr>
                        <a:picLocks noChangeAspect="1" noChangeArrowheads="1"/>
                      </p:cNvPicPr>
                      <p:nvPr/>
                    </p:nvPicPr>
                    <p:blipFill>
                      <a:blip r:embed="rId7"/>
                      <a:srcRect/>
                      <a:stretch>
                        <a:fillRect/>
                      </a:stretch>
                    </p:blipFill>
                    <p:spPr bwMode="auto">
                      <a:xfrm>
                        <a:off x="2491408" y="5155096"/>
                        <a:ext cx="79629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71613595"/>
              </p:ext>
            </p:extLst>
          </p:nvPr>
        </p:nvGraphicFramePr>
        <p:xfrm>
          <a:off x="5943600" y="5141844"/>
          <a:ext cx="1161762" cy="392545"/>
        </p:xfrm>
        <a:graphic>
          <a:graphicData uri="http://schemas.openxmlformats.org/presentationml/2006/ole">
            <mc:AlternateContent xmlns:mc="http://schemas.openxmlformats.org/markup-compatibility/2006">
              <mc:Choice xmlns:v="urn:schemas-microsoft-com:vml" Requires="v">
                <p:oleObj spid="_x0000_s210963" name="Equation" r:id="rId11" imgW="977760" imgH="355320" progId="Equation.DSMT4">
                  <p:embed/>
                </p:oleObj>
              </mc:Choice>
              <mc:Fallback>
                <p:oleObj name="Equation" r:id="rId11" imgW="977760" imgH="355320" progId="Equation.DSMT4">
                  <p:embed/>
                  <p:pic>
                    <p:nvPicPr>
                      <p:cNvPr id="0" name=""/>
                      <p:cNvPicPr>
                        <a:picLocks noChangeAspect="1" noChangeArrowheads="1"/>
                      </p:cNvPicPr>
                      <p:nvPr/>
                    </p:nvPicPr>
                    <p:blipFill>
                      <a:blip r:embed="rId12"/>
                      <a:srcRect/>
                      <a:stretch>
                        <a:fillRect/>
                      </a:stretch>
                    </p:blipFill>
                    <p:spPr bwMode="auto">
                      <a:xfrm>
                        <a:off x="5943600" y="5141844"/>
                        <a:ext cx="1161762" cy="39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993463583"/>
              </p:ext>
            </p:extLst>
          </p:nvPr>
        </p:nvGraphicFramePr>
        <p:xfrm>
          <a:off x="7888356" y="5145156"/>
          <a:ext cx="812800" cy="307975"/>
        </p:xfrm>
        <a:graphic>
          <a:graphicData uri="http://schemas.openxmlformats.org/presentationml/2006/ole">
            <mc:AlternateContent xmlns:mc="http://schemas.openxmlformats.org/markup-compatibility/2006">
              <mc:Choice xmlns:v="urn:schemas-microsoft-com:vml" Requires="v">
                <p:oleObj spid="_x0000_s210964" name="Equation" r:id="rId13" imgW="622080" imgH="253800" progId="Equation.DSMT4">
                  <p:embed/>
                </p:oleObj>
              </mc:Choice>
              <mc:Fallback>
                <p:oleObj name="Equation" r:id="rId13" imgW="622080" imgH="253800" progId="Equation.DSMT4">
                  <p:embed/>
                  <p:pic>
                    <p:nvPicPr>
                      <p:cNvPr id="0" name=""/>
                      <p:cNvPicPr>
                        <a:picLocks noChangeAspect="1" noChangeArrowheads="1"/>
                      </p:cNvPicPr>
                      <p:nvPr/>
                    </p:nvPicPr>
                    <p:blipFill>
                      <a:blip r:embed="rId14"/>
                      <a:srcRect/>
                      <a:stretch>
                        <a:fillRect/>
                      </a:stretch>
                    </p:blipFill>
                    <p:spPr bwMode="auto">
                      <a:xfrm>
                        <a:off x="7888356" y="5145156"/>
                        <a:ext cx="81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884768722"/>
              </p:ext>
            </p:extLst>
          </p:nvPr>
        </p:nvGraphicFramePr>
        <p:xfrm>
          <a:off x="2729948" y="5551487"/>
          <a:ext cx="1147763" cy="392113"/>
        </p:xfrm>
        <a:graphic>
          <a:graphicData uri="http://schemas.openxmlformats.org/presentationml/2006/ole">
            <mc:AlternateContent xmlns:mc="http://schemas.openxmlformats.org/markup-compatibility/2006">
              <mc:Choice xmlns:v="urn:schemas-microsoft-com:vml" Requires="v">
                <p:oleObj spid="_x0000_s210965" name="Equation" r:id="rId15" imgW="965160" imgH="355320" progId="Equation.DSMT4">
                  <p:embed/>
                </p:oleObj>
              </mc:Choice>
              <mc:Fallback>
                <p:oleObj name="Equation" r:id="rId15" imgW="965160" imgH="355320" progId="Equation.DSMT4">
                  <p:embed/>
                  <p:pic>
                    <p:nvPicPr>
                      <p:cNvPr id="0" name=""/>
                      <p:cNvPicPr>
                        <a:picLocks noChangeAspect="1" noChangeArrowheads="1"/>
                      </p:cNvPicPr>
                      <p:nvPr/>
                    </p:nvPicPr>
                    <p:blipFill>
                      <a:blip r:embed="rId16"/>
                      <a:srcRect/>
                      <a:stretch>
                        <a:fillRect/>
                      </a:stretch>
                    </p:blipFill>
                    <p:spPr bwMode="auto">
                      <a:xfrm>
                        <a:off x="2729948" y="5551487"/>
                        <a:ext cx="11477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07218167"/>
              </p:ext>
            </p:extLst>
          </p:nvPr>
        </p:nvGraphicFramePr>
        <p:xfrm>
          <a:off x="1976437" y="5932487"/>
          <a:ext cx="1147763" cy="392113"/>
        </p:xfrm>
        <a:graphic>
          <a:graphicData uri="http://schemas.openxmlformats.org/presentationml/2006/ole">
            <mc:AlternateContent xmlns:mc="http://schemas.openxmlformats.org/markup-compatibility/2006">
              <mc:Choice xmlns:v="urn:schemas-microsoft-com:vml" Requires="v">
                <p:oleObj spid="_x0000_s210966" name="Equation" r:id="rId17" imgW="965160" imgH="355320" progId="Equation.DSMT4">
                  <p:embed/>
                </p:oleObj>
              </mc:Choice>
              <mc:Fallback>
                <p:oleObj name="Equation" r:id="rId17" imgW="965160" imgH="355320" progId="Equation.DSMT4">
                  <p:embed/>
                  <p:pic>
                    <p:nvPicPr>
                      <p:cNvPr id="0" name=""/>
                      <p:cNvPicPr>
                        <a:picLocks noChangeAspect="1" noChangeArrowheads="1"/>
                      </p:cNvPicPr>
                      <p:nvPr/>
                    </p:nvPicPr>
                    <p:blipFill>
                      <a:blip r:embed="rId16"/>
                      <a:srcRect/>
                      <a:stretch>
                        <a:fillRect/>
                      </a:stretch>
                    </p:blipFill>
                    <p:spPr bwMode="auto">
                      <a:xfrm>
                        <a:off x="1976437" y="5932487"/>
                        <a:ext cx="11477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61637690"/>
      </p:ext>
    </p:extLst>
  </p:cSld>
  <p:clrMapOvr>
    <a:masterClrMapping/>
  </p:clrMapOvr>
  <mc:AlternateContent xmlns:mc="http://schemas.openxmlformats.org/markup-compatibility/2006">
    <mc:Choice xmlns:p14="http://schemas.microsoft.com/office/powerpoint/2010/main" Requires="p14">
      <p:transition spd="slow" p14:dur="2000" advTm="106256"/>
    </mc:Choice>
    <mc:Fallback>
      <p:transition spd="slow" advTm="10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term orthogonal</a:t>
            </a:r>
          </a:p>
          <a:p>
            <a:pPr lvl="1"/>
            <a:r>
              <a:rPr lang="en-US" dirty="0" smtClean="0"/>
              <a:t>Have an idea as to how we will use orthogonality</a:t>
            </a: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819023"/>
      </p:ext>
    </p:extLst>
  </p:cSld>
  <p:clrMapOvr>
    <a:masterClrMapping/>
  </p:clrMapOvr>
  <mc:AlternateContent xmlns:mc="http://schemas.openxmlformats.org/markup-compatibility/2006">
    <mc:Choice xmlns:p14="http://schemas.microsoft.com/office/powerpoint/2010/main" Requires="p14">
      <p:transition spd="slow" p14:dur="2000" advTm="13221"/>
    </mc:Choice>
    <mc:Fallback>
      <p:transition spd="slow" advTm="1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7|20|10.2"/>
</p:tagLst>
</file>

<file path=ppt/tags/tag2.xml><?xml version="1.0" encoding="utf-8"?>
<p:tagLst xmlns:a="http://schemas.openxmlformats.org/drawingml/2006/main" xmlns:r="http://schemas.openxmlformats.org/officeDocument/2006/relationships" xmlns:p="http://schemas.openxmlformats.org/presentationml/2006/main">
  <p:tag name="TIMING" val="|5.6|16.3|8.3|8.6"/>
</p:tagLst>
</file>

<file path=ppt/tags/tag3.xml><?xml version="1.0" encoding="utf-8"?>
<p:tagLst xmlns:a="http://schemas.openxmlformats.org/drawingml/2006/main" xmlns:r="http://schemas.openxmlformats.org/officeDocument/2006/relationships" xmlns:p="http://schemas.openxmlformats.org/presentationml/2006/main">
  <p:tag name="TIMING" val="|11.3|13.8|33.4|12.8|13.7|13.9|17.8"/>
</p:tagLst>
</file>

<file path=ppt/tags/tag4.xml><?xml version="1.0" encoding="utf-8"?>
<p:tagLst xmlns:a="http://schemas.openxmlformats.org/drawingml/2006/main" xmlns:r="http://schemas.openxmlformats.org/officeDocument/2006/relationships" xmlns:p="http://schemas.openxmlformats.org/presentationml/2006/main">
  <p:tag name="TIMING" val="|11.2|25.1|9.3|18.6|56.7|32.8"/>
</p:tagLst>
</file>

<file path=ppt/tags/tag5.xml><?xml version="1.0" encoding="utf-8"?>
<p:tagLst xmlns:a="http://schemas.openxmlformats.org/drawingml/2006/main" xmlns:r="http://schemas.openxmlformats.org/officeDocument/2006/relationships" xmlns:p="http://schemas.openxmlformats.org/presentationml/2006/main">
  <p:tag name="TIMING" val="|6|3.9"/>
</p:tagLst>
</file>

<file path=ppt/tags/tag6.xml><?xml version="1.0" encoding="utf-8"?>
<p:tagLst xmlns:a="http://schemas.openxmlformats.org/drawingml/2006/main" xmlns:r="http://schemas.openxmlformats.org/officeDocument/2006/relationships" xmlns:p="http://schemas.openxmlformats.org/presentationml/2006/main">
  <p:tag name="TIMING" val="|16.2|17|10.2|1.5|20.8|2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25399</TotalTime>
  <Words>339</Words>
  <Application>Microsoft Office PowerPoint</Application>
  <PresentationFormat>On-screen Show (4:3)</PresentationFormat>
  <Paragraphs>107</Paragraphs>
  <Slides>13</Slides>
  <Notes>0</Notes>
  <HiddenSlides>0</HiddenSlides>
  <MMClips>13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5" baseType="lpstr">
      <vt:lpstr>Office Theme</vt:lpstr>
      <vt:lpstr>MathType 6.0 Equation</vt:lpstr>
      <vt:lpstr>5.4 Orthogonality</vt:lpstr>
      <vt:lpstr>Introduction</vt:lpstr>
      <vt:lpstr>Orthogonality</vt:lpstr>
      <vt:lpstr>Orthogonality</vt:lpstr>
      <vt:lpstr>Orthogonality</vt:lpstr>
      <vt:lpstr>Examples</vt:lpstr>
      <vt:lpstr>Examples</vt:lpstr>
      <vt:lpstr>The zero vector</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509</cp:revision>
  <dcterms:created xsi:type="dcterms:W3CDTF">2020-04-30T19:27:29Z</dcterms:created>
  <dcterms:modified xsi:type="dcterms:W3CDTF">2020-09-29T21:45:30Z</dcterms:modified>
</cp:coreProperties>
</file>